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166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7339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= 2785 is a soil that is perfectly cohesive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cohesion can’t be less than 0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 = 25.5 perfectly frictionless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good idea of phi compared to similar cases/materials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Changed the water table to see the stability of the slope.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rain contributed to the reduction of the cohesive component of soil shear resistance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93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225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1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03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69338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96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Maierato landside was considered a complex and composite roto-translational rock slide.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landslide was a geological phenomenon caused by heavy rainfall.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cause the pore water pressure along with gravity to be the main triggering mechanism for this landslide.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90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develop of the cohesion- friction angle representative of the sliding surface in Maierato.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231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9388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8991600" y="3047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4000" cy="25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440"/>
              </a:spcBef>
              <a:buClr>
                <a:schemeClr val="accent2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360"/>
              </a:spcBef>
              <a:buClr>
                <a:schemeClr val="accent5"/>
              </a:buClr>
              <a:buFont typeface="Georgia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6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rgbClr val="568AB8"/>
              </a:buClr>
              <a:buFont typeface="Georgia"/>
              <a:buNone/>
              <a:defRPr/>
            </a:lvl7pPr>
            <a:lvl8pPr marL="3200400" marR="0" indent="0" algn="ctr" rtl="0">
              <a:spcBef>
                <a:spcPts val="320"/>
              </a:spcBef>
              <a:buClr>
                <a:srgbClr val="415A97"/>
              </a:buClr>
              <a:buFont typeface="Georgia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rgbClr val="2470BC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155447" y="2420111"/>
            <a:ext cx="8833103" cy="0"/>
          </a:xfrm>
          <a:prstGeom prst="straightConnector1">
            <a:avLst/>
          </a:prstGeom>
          <a:noFill/>
          <a:ln w="11425" cap="flat">
            <a:solidFill>
              <a:srgbClr val="707E9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w="9525" cap="flat">
            <a:solidFill>
              <a:srgbClr val="707E9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07E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6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chemeClr val="accent1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bg>
      <p:bgPr>
        <a:solidFill>
          <a:schemeClr val="lt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07E95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 rot="5400000">
            <a:off x="2269236" y="-443483"/>
            <a:ext cx="4599431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568AB8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415A97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2470BC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6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lt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7010400" y="0"/>
            <a:ext cx="21335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>
            <a:solidFill>
              <a:srgbClr val="707E9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3" name="Shape 153"/>
          <p:cNvCxnSpPr/>
          <p:nvPr/>
        </p:nvCxnSpPr>
        <p:spPr>
          <a:xfrm rot="5400000">
            <a:off x="4021835" y="3278124"/>
            <a:ext cx="6245352" cy="0"/>
          </a:xfrm>
          <a:prstGeom prst="straightConnector1">
            <a:avLst/>
          </a:prstGeom>
          <a:noFill/>
          <a:ln w="9525" cap="flat">
            <a:solidFill>
              <a:srgbClr val="707E9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4" name="Shape 154"/>
          <p:cNvSpPr/>
          <p:nvPr/>
        </p:nvSpPr>
        <p:spPr>
          <a:xfrm>
            <a:off x="6839711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934200" y="3020250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07E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6915911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6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 rot="5400000">
            <a:off x="670716" y="-61117"/>
            <a:ext cx="5821365" cy="6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568AB8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415A97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2470BC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 rot="5400000">
            <a:off x="5189537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07E95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4361687" y="1026371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6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568AB8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415A97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2470BC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8991600" y="1905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52400" y="2286000"/>
            <a:ext cx="8833103" cy="30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155447" y="142352"/>
            <a:ext cx="8833103" cy="2139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368425" y="2743200"/>
            <a:ext cx="6480174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w="9525" cap="flat">
            <a:solidFill>
              <a:srgbClr val="707E9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56" name="Shape 56"/>
          <p:cNvCxnSpPr/>
          <p:nvPr/>
        </p:nvCxnSpPr>
        <p:spPr>
          <a:xfrm>
            <a:off x="152400" y="2438400"/>
            <a:ext cx="8833103" cy="0"/>
          </a:xfrm>
          <a:prstGeom prst="straightConnector1">
            <a:avLst/>
          </a:prstGeom>
          <a:noFill/>
          <a:ln w="11425" cap="flat">
            <a:solidFill>
              <a:srgbClr val="707E9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7" name="Shape 57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07E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6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solidFill>
          <a:schemeClr val="lt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07E95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6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cxnSp>
        <p:nvCxnSpPr>
          <p:cNvPr id="66" name="Shape 66"/>
          <p:cNvCxnSpPr/>
          <p:nvPr/>
        </p:nvCxnSpPr>
        <p:spPr>
          <a:xfrm rot="10800000" flipH="1">
            <a:off x="4563080" y="1575652"/>
            <a:ext cx="8920" cy="4819556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hape 70"/>
          <p:cNvCxnSpPr/>
          <p:nvPr/>
        </p:nvCxnSpPr>
        <p:spPr>
          <a:xfrm rot="10800000">
            <a:off x="4572000" y="2200274"/>
            <a:ext cx="0" cy="4187952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1" name="Shape 7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152400" y="1371600"/>
            <a:ext cx="8833103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145922" y="6391655"/>
            <a:ext cx="8833103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7" cy="732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4" cy="731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81" name="Shape 81"/>
          <p:cNvCxnSpPr/>
          <p:nvPr/>
        </p:nvCxnSpPr>
        <p:spPr>
          <a:xfrm>
            <a:off x="152400" y="1280159"/>
            <a:ext cx="8833103" cy="0"/>
          </a:xfrm>
          <a:prstGeom prst="straightConnector1">
            <a:avLst/>
          </a:prstGeom>
          <a:noFill/>
          <a:ln w="11425" cap="flat">
            <a:solidFill>
              <a:srgbClr val="707E9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2" name="Shape 82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>
            <a:solidFill>
              <a:srgbClr val="707E9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568AB8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415A97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2470BC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599" cy="3822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568AB8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415A97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2470BC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85" name="Shape 85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07E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6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07E95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07E95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6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152400" y="158495"/>
            <a:ext cx="8833103" cy="6547104"/>
          </a:xfrm>
          <a:prstGeom prst="rect">
            <a:avLst/>
          </a:prstGeom>
          <a:noFill/>
          <a:ln w="9525" cap="flat">
            <a:solidFill>
              <a:srgbClr val="707E9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6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152400" y="152400"/>
            <a:ext cx="8833103" cy="304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w="9525" cap="flat">
            <a:solidFill>
              <a:srgbClr val="707E9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w="11425" cap="flat">
            <a:solidFill>
              <a:srgbClr val="707E9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568AB8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415A97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2470BC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07E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6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19" name="Shape 119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28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hape 123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w="11425" cap="flat">
            <a:solidFill>
              <a:srgbClr val="707E9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4" name="Shape 124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52400" y="152400"/>
            <a:ext cx="8833103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>
            <a:solidFill>
              <a:srgbClr val="707E9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07E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6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199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3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5788151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47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>
            <a:solidFill>
              <a:srgbClr val="707E9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7" name="Shape 17"/>
          <p:cNvCxnSpPr/>
          <p:nvPr/>
        </p:nvCxnSpPr>
        <p:spPr>
          <a:xfrm>
            <a:off x="152400" y="1276742"/>
            <a:ext cx="8833103" cy="0"/>
          </a:xfrm>
          <a:prstGeom prst="straightConnector1">
            <a:avLst/>
          </a:prstGeom>
          <a:noFill/>
          <a:ln w="9525" cap="flat">
            <a:solidFill>
              <a:srgbClr val="707E9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07E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6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707E95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399" cy="45994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marR="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marR="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marR="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marR="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marR="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marR="0" indent="-101600" algn="l" rtl="0">
              <a:spcBef>
                <a:spcPts val="320"/>
              </a:spcBef>
              <a:buClr>
                <a:srgbClr val="568AB8"/>
              </a:buClr>
              <a:buFont typeface="Georgia"/>
              <a:buChar char="•"/>
              <a:defRPr/>
            </a:lvl7pPr>
            <a:lvl8pPr marL="2103120" marR="0" indent="-83820" algn="l" rtl="0">
              <a:spcBef>
                <a:spcPts val="320"/>
              </a:spcBef>
              <a:buClr>
                <a:srgbClr val="415A97"/>
              </a:buClr>
              <a:buFont typeface="Georgia"/>
              <a:buChar char="•"/>
              <a:defRPr/>
            </a:lvl8pPr>
            <a:lvl9pPr marL="2377440" marR="0" indent="-113029" algn="l" rtl="0">
              <a:spcBef>
                <a:spcPts val="280"/>
              </a:spcBef>
              <a:buClr>
                <a:srgbClr val="2470BC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JtYTbQecN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419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 b="1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MAIERATO, ITALY</a:t>
            </a:r>
          </a:p>
          <a:p>
            <a:pPr marL="0" marR="0" lvl="0" indent="0" algn="ctr" rtl="0">
              <a:spcBef>
                <a:spcPts val="48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 b="1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LANDSLIDE (2010)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685800" y="920228"/>
            <a:ext cx="7772400" cy="826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42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Case Study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1371600" y="4149692"/>
            <a:ext cx="6400799" cy="1574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1600" b="1" i="0" u="none" strike="noStrike" cap="none" baseline="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Group</a:t>
            </a:r>
            <a:r>
              <a:rPr lang="en-US" sz="1600" b="1" i="0" u="none" strike="noStrike" cap="none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6</a:t>
            </a:r>
            <a:r>
              <a:rPr lang="en-US" sz="1600" b="1" i="0" u="none" strike="noStrike" cap="none" baseline="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lang="en-US" sz="1600" b="1" i="0" u="none" strike="noStrike" cap="none" baseline="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32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1600" b="1" i="0" u="none" strike="noStrike" cap="none" baseline="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SCOTT SNOW</a:t>
            </a:r>
          </a:p>
          <a:p>
            <a:pPr marL="0" marR="0" lvl="0" indent="0" algn="ctr" rtl="0">
              <a:spcBef>
                <a:spcPts val="32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1600" b="1" i="0" u="none" strike="noStrike" cap="none" baseline="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LUCY ASTORGA</a:t>
            </a:r>
          </a:p>
          <a:p>
            <a:pPr marL="0" marR="0" lvl="0" indent="0" algn="ctr" rtl="0">
              <a:spcBef>
                <a:spcPts val="32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1600" b="1" i="0" u="none" strike="noStrike" cap="none" baseline="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MATT SAGUIBO</a:t>
            </a:r>
          </a:p>
          <a:p>
            <a:pPr marL="0" marR="0" lvl="0" indent="0" algn="ctr" rtl="0">
              <a:spcBef>
                <a:spcPts val="320"/>
              </a:spcBef>
              <a:buClr>
                <a:schemeClr val="accent1"/>
              </a:buClr>
              <a:buFont typeface="Noto Symbol"/>
              <a:buNone/>
            </a:pPr>
            <a:endParaRPr sz="1600" b="1" i="0" u="none" strike="noStrike" cap="none" baseline="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01752" y="1435608"/>
            <a:ext cx="4407408" cy="49575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cohesion (c) and friction angle ()</a:t>
            </a:r>
          </a:p>
          <a:p>
            <a:pPr marL="548640" marR="0" lvl="1" indent="-281940" algn="l" rtl="0">
              <a:spcBef>
                <a:spcPts val="320"/>
              </a:spcBef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lang="en-US" sz="1600" b="0" i="0" u="none" strike="noStrike" cap="none" baseline="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Create Linear Relationship between "Normal Force" (i.e. pressure from weight perpendicular to the failure surface) and shear strength                    (i.e. resistance to sliding-shearing along the failure surface)</a:t>
            </a:r>
          </a:p>
          <a:p>
            <a:pPr marL="274320" marR="0" lvl="0" indent="-177165" algn="l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spcBef>
                <a:spcPts val="36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Trying to achieve a FS =1 </a:t>
            </a:r>
          </a:p>
          <a:p>
            <a:pPr marL="274320" marR="0" lvl="0" indent="-177165" algn="l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spcBef>
                <a:spcPts val="36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Factor of Safety (FS) is defined as the resisting stresses dividing by the driving stresses</a:t>
            </a:r>
          </a:p>
          <a:p>
            <a:pPr marL="274320" marR="0" lvl="0" indent="-177165" algn="l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rtl="0">
              <a:spcBef>
                <a:spcPts val="36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Slope failure occurs when </a:t>
            </a:r>
          </a:p>
          <a:p>
            <a:pPr marL="0" marR="0" lvl="0" indent="0" algn="l" rtl="0">
              <a:spcBef>
                <a:spcPts val="36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  resisting stresses = the driving stress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07E95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rPr>
              <a:t>Slope Stability Analysis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305" y="2112210"/>
            <a:ext cx="4194846" cy="256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07E95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rPr>
              <a:t>Slope Stability Analysis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3805791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5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Computer Program:</a:t>
            </a:r>
          </a:p>
          <a:p>
            <a:pPr marL="548640" marR="0" lvl="1" indent="-281940" algn="l" rtl="0">
              <a:lnSpc>
                <a:spcPct val="90000"/>
              </a:lnSpc>
              <a:spcBef>
                <a:spcPts val="410"/>
              </a:spcBef>
              <a:buClr>
                <a:schemeClr val="accent2"/>
              </a:buClr>
              <a:buSzPct val="68333"/>
              <a:buFont typeface="Noto Symbol"/>
              <a:buChar char="○"/>
            </a:pPr>
            <a:r>
              <a:rPr lang="en-US" sz="205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GSTABL7 Version 2.0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5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Purpose:</a:t>
            </a:r>
          </a:p>
          <a:p>
            <a:pPr marL="548640" marR="0" lvl="1" indent="-281940" algn="l" rtl="0">
              <a:lnSpc>
                <a:spcPct val="90000"/>
              </a:lnSpc>
              <a:spcBef>
                <a:spcPts val="410"/>
              </a:spcBef>
              <a:buClr>
                <a:schemeClr val="accent2"/>
              </a:buClr>
              <a:buSzPct val="68333"/>
              <a:buFont typeface="Noto Symbol"/>
              <a:buChar char="○"/>
            </a:pPr>
            <a:r>
              <a:rPr lang="en-US" sz="205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Calculate the mobilized shear strength at failure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5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Assumptions:</a:t>
            </a:r>
          </a:p>
          <a:p>
            <a:pPr marL="548640" marR="0" lvl="1" indent="-281940" algn="l" rtl="0">
              <a:lnSpc>
                <a:spcPct val="90000"/>
              </a:lnSpc>
              <a:spcBef>
                <a:spcPts val="410"/>
              </a:spcBef>
              <a:buClr>
                <a:schemeClr val="accent2"/>
              </a:buClr>
              <a:buSzPct val="68333"/>
              <a:buFont typeface="Noto Symbol"/>
              <a:buChar char="○"/>
            </a:pPr>
            <a:r>
              <a:rPr lang="en-US" sz="205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Failure surface = circular</a:t>
            </a:r>
          </a:p>
          <a:p>
            <a:pPr marL="548640" marR="0" lvl="1" indent="-281940" algn="l" rtl="0">
              <a:lnSpc>
                <a:spcPct val="90000"/>
              </a:lnSpc>
              <a:spcBef>
                <a:spcPts val="410"/>
              </a:spcBef>
              <a:buClr>
                <a:schemeClr val="accent2"/>
              </a:buClr>
              <a:buSzPct val="68333"/>
              <a:buFont typeface="Noto Symbol"/>
              <a:buChar char="○"/>
            </a:pPr>
            <a:r>
              <a:rPr lang="en-US" sz="205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Slope profile determined using topographic map</a:t>
            </a:r>
          </a:p>
          <a:p>
            <a:pPr marL="548640" marR="0" lvl="1" indent="-281940" algn="l" rtl="0">
              <a:lnSpc>
                <a:spcPct val="90000"/>
              </a:lnSpc>
              <a:spcBef>
                <a:spcPts val="410"/>
              </a:spcBef>
              <a:buClr>
                <a:schemeClr val="accent2"/>
              </a:buClr>
              <a:buSzPct val="68333"/>
              <a:buFont typeface="Noto Symbol"/>
              <a:buChar char="○"/>
            </a:pPr>
            <a:r>
              <a:rPr lang="en-US" sz="205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Water depth = 20 ft below surface </a:t>
            </a:r>
          </a:p>
          <a:p>
            <a:pPr marL="548640" marR="0" lvl="1" indent="-281940" algn="l" rtl="0">
              <a:lnSpc>
                <a:spcPct val="90000"/>
              </a:lnSpc>
              <a:spcBef>
                <a:spcPts val="410"/>
              </a:spcBef>
              <a:buClr>
                <a:schemeClr val="accent2"/>
              </a:buClr>
              <a:buSzPct val="68333"/>
              <a:buFont typeface="Noto Symbol"/>
              <a:buChar char="○"/>
            </a:pPr>
            <a:r>
              <a:rPr lang="en-US" sz="205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Soil properties estimated within the normal ranges</a:t>
            </a:r>
          </a:p>
          <a:p>
            <a:pPr marL="548640" marR="0" lvl="1" indent="-191484" algn="l" rtl="0">
              <a:lnSpc>
                <a:spcPct val="90000"/>
              </a:lnSpc>
              <a:spcBef>
                <a:spcPts val="407"/>
              </a:spcBef>
              <a:buClr>
                <a:schemeClr val="accent2"/>
              </a:buClr>
              <a:buFont typeface="Noto Symbol"/>
              <a:buNone/>
            </a:pPr>
            <a:endParaRPr sz="2050" b="0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2491" y="3787648"/>
            <a:ext cx="3815458" cy="260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5332" y="1527048"/>
            <a:ext cx="4123382" cy="2095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07E95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rPr>
              <a:t>Slope Stability Analysis Results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752" y="1473574"/>
            <a:ext cx="5292497" cy="438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9394" y="4209378"/>
            <a:ext cx="4806758" cy="2100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07E95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rPr>
              <a:t>Site Background: Location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Southern Italy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Calabria Region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125" y="1527051"/>
            <a:ext cx="4773549" cy="45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750" y="2615123"/>
            <a:ext cx="3221125" cy="348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300">
              <a:solidFill>
                <a:srgbClr val="707E9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endParaRPr sz="3300">
              <a:solidFill>
                <a:srgbClr val="707E9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30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rPr>
              <a:t>Site Background: Soil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From the bottom up…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/>
              <a:t>Schist and mica-gneiss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/>
              <a:t>Coarse sand/sandstone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/>
              <a:t>Evaporitic limestone</a:t>
            </a:r>
          </a:p>
          <a:p>
            <a:pPr marL="457200" lvl="0" indent="-31750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/>
              <a:t>Claysilt with sand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750" y="3054425"/>
            <a:ext cx="3582549" cy="304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4300" y="1527050"/>
            <a:ext cx="4921249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30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rPr>
              <a:t>Site Background: Climate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/>
              <a:t>Mild winters and temperature changes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/>
              <a:t>Rarely severe rainfall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/>
              <a:t>Two wet seasons</a:t>
            </a:r>
          </a:p>
          <a:p>
            <a:pPr marL="457200" lvl="0" indent="-31750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/>
              <a:t>Saturated soils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750" y="2697125"/>
            <a:ext cx="8503799" cy="34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07E95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rPr>
              <a:t>Problem Description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01752" y="3237861"/>
            <a:ext cx="8503920" cy="670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7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https://www.youtube.com/watch?v=-nx-gYYRu5I</a:t>
            </a:r>
            <a:endParaRPr sz="2700" b="0" i="0" u="none" strike="noStrike" cap="none" baseline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37903" y="5024610"/>
            <a:ext cx="5227144" cy="1126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08" y="1612668"/>
            <a:ext cx="4335407" cy="3115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2080" y="2086493"/>
            <a:ext cx="3275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Mechanism of Slope Failure: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Vertical Infiltration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Seepage flow along base rock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Water Table exceeded limit leve</a:t>
            </a:r>
            <a:r>
              <a:rPr lang="en-US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20517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7034" y="1853737"/>
            <a:ext cx="4546450" cy="4089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374" y="2876202"/>
            <a:ext cx="3261681" cy="20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5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07E95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rPr>
              <a:t>Failure Slope Video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538479" y="2967011"/>
            <a:ext cx="8503920" cy="780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sng" strike="noStrike" cap="none" baseline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https://www.youtube.com/watch?v=vJtYTbQecNE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07E95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07E95"/>
                </a:solidFill>
                <a:latin typeface="Georgia"/>
                <a:ea typeface="Georgia"/>
                <a:cs typeface="Georgia"/>
                <a:sym typeface="Georgia"/>
              </a:rPr>
              <a:t>Aftermath of the Landslide</a:t>
            </a:r>
          </a:p>
        </p:txBody>
      </p:sp>
      <p:pic>
        <p:nvPicPr>
          <p:cNvPr id="207" name="Shape 20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2686" y="1696583"/>
            <a:ext cx="6097020" cy="4064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ivic">
  <a:themeElements>
    <a:clrScheme name="Elemental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305</Words>
  <Application>Microsoft Office PowerPoint</Application>
  <PresentationFormat>On-screen Show (4:3)</PresentationFormat>
  <Paragraphs>72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Noto Symbol</vt:lpstr>
      <vt:lpstr>Civic</vt:lpstr>
      <vt:lpstr>Case Study</vt:lpstr>
      <vt:lpstr>Site Background: Location</vt:lpstr>
      <vt:lpstr>  Site Background: Soil</vt:lpstr>
      <vt:lpstr>Site Background: Climate</vt:lpstr>
      <vt:lpstr>Problem Description</vt:lpstr>
      <vt:lpstr>Problem Description</vt:lpstr>
      <vt:lpstr>Problem Description</vt:lpstr>
      <vt:lpstr>Failure Slope Video</vt:lpstr>
      <vt:lpstr>Aftermath of the Landslide</vt:lpstr>
      <vt:lpstr>Slope Stability Analysis</vt:lpstr>
      <vt:lpstr>Slope Stability Analysis</vt:lpstr>
      <vt:lpstr>Slope Stability Analysis 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</dc:title>
  <dc:creator>Marlem Lucia Astorga Mejia</dc:creator>
  <cp:lastModifiedBy>Scott Karl Snow</cp:lastModifiedBy>
  <cp:revision>3</cp:revision>
  <dcterms:modified xsi:type="dcterms:W3CDTF">2015-04-08T20:19:12Z</dcterms:modified>
</cp:coreProperties>
</file>